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56" r:id="rId2"/>
    <p:sldId id="266" r:id="rId3"/>
    <p:sldId id="264" r:id="rId4"/>
    <p:sldId id="257" r:id="rId5"/>
    <p:sldId id="258" r:id="rId6"/>
    <p:sldId id="265" r:id="rId7"/>
    <p:sldId id="261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126" y="7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3E8B1-D1B6-4F3E-97EC-6C3393F238EA}" type="datetimeFigureOut">
              <a:rPr lang="uk-UA" smtClean="0"/>
              <a:t>13.08.2020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FB3AE-EAC0-42A2-9AFA-45C8413F53CE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9436598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3E8B1-D1B6-4F3E-97EC-6C3393F238EA}" type="datetimeFigureOut">
              <a:rPr lang="uk-UA" smtClean="0"/>
              <a:t>13.08.2020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FB3AE-EAC0-42A2-9AFA-45C8413F53CE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6278884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3E8B1-D1B6-4F3E-97EC-6C3393F238EA}" type="datetimeFigureOut">
              <a:rPr lang="uk-UA" smtClean="0"/>
              <a:t>13.08.2020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FB3AE-EAC0-42A2-9AFA-45C8413F53CE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85569328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3E8B1-D1B6-4F3E-97EC-6C3393F238EA}" type="datetimeFigureOut">
              <a:rPr lang="uk-UA" smtClean="0"/>
              <a:t>13.08.2020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FB3AE-EAC0-42A2-9AFA-45C8413F53CE}" type="slidenum">
              <a:rPr lang="uk-UA" smtClean="0"/>
              <a:t>‹#›</a:t>
            </a:fld>
            <a:endParaRPr lang="uk-UA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8142007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3E8B1-D1B6-4F3E-97EC-6C3393F238EA}" type="datetimeFigureOut">
              <a:rPr lang="uk-UA" smtClean="0"/>
              <a:t>13.08.2020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FB3AE-EAC0-42A2-9AFA-45C8413F53CE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09825381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3E8B1-D1B6-4F3E-97EC-6C3393F238EA}" type="datetimeFigureOut">
              <a:rPr lang="uk-UA" smtClean="0"/>
              <a:t>13.08.2020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FB3AE-EAC0-42A2-9AFA-45C8413F53CE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95106903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3E8B1-D1B6-4F3E-97EC-6C3393F238EA}" type="datetimeFigureOut">
              <a:rPr lang="uk-UA" smtClean="0"/>
              <a:t>13.08.2020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FB3AE-EAC0-42A2-9AFA-45C8413F53CE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04582167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3E8B1-D1B6-4F3E-97EC-6C3393F238EA}" type="datetimeFigureOut">
              <a:rPr lang="uk-UA" smtClean="0"/>
              <a:t>13.08.2020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FB3AE-EAC0-42A2-9AFA-45C8413F53CE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60735386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3E8B1-D1B6-4F3E-97EC-6C3393F238EA}" type="datetimeFigureOut">
              <a:rPr lang="uk-UA" smtClean="0"/>
              <a:t>13.08.2020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FB3AE-EAC0-42A2-9AFA-45C8413F53CE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3975920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3E8B1-D1B6-4F3E-97EC-6C3393F238EA}" type="datetimeFigureOut">
              <a:rPr lang="uk-UA" smtClean="0"/>
              <a:t>13.08.2020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FB3AE-EAC0-42A2-9AFA-45C8413F53CE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4019683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3E8B1-D1B6-4F3E-97EC-6C3393F238EA}" type="datetimeFigureOut">
              <a:rPr lang="uk-UA" smtClean="0"/>
              <a:t>13.08.2020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FB3AE-EAC0-42A2-9AFA-45C8413F53CE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8641979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3E8B1-D1B6-4F3E-97EC-6C3393F238EA}" type="datetimeFigureOut">
              <a:rPr lang="uk-UA" smtClean="0"/>
              <a:t>13.08.2020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FB3AE-EAC0-42A2-9AFA-45C8413F53CE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4037612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3E8B1-D1B6-4F3E-97EC-6C3393F238EA}" type="datetimeFigureOut">
              <a:rPr lang="uk-UA" smtClean="0"/>
              <a:t>13.08.2020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FB3AE-EAC0-42A2-9AFA-45C8413F53CE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0873379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3E8B1-D1B6-4F3E-97EC-6C3393F238EA}" type="datetimeFigureOut">
              <a:rPr lang="uk-UA" smtClean="0"/>
              <a:t>13.08.2020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FB3AE-EAC0-42A2-9AFA-45C8413F53CE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303452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3E8B1-D1B6-4F3E-97EC-6C3393F238EA}" type="datetimeFigureOut">
              <a:rPr lang="uk-UA" smtClean="0"/>
              <a:t>13.08.2020</a:t>
            </a:fld>
            <a:endParaRPr lang="uk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FB3AE-EAC0-42A2-9AFA-45C8413F53CE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5538202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3E8B1-D1B6-4F3E-97EC-6C3393F238EA}" type="datetimeFigureOut">
              <a:rPr lang="uk-UA" smtClean="0"/>
              <a:t>13.08.2020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FB3AE-EAC0-42A2-9AFA-45C8413F53CE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3789037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3E8B1-D1B6-4F3E-97EC-6C3393F238EA}" type="datetimeFigureOut">
              <a:rPr lang="uk-UA" smtClean="0"/>
              <a:t>13.08.2020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FB3AE-EAC0-42A2-9AFA-45C8413F53CE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5900551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5703E8B1-D1B6-4F3E-97EC-6C3393F238EA}" type="datetimeFigureOut">
              <a:rPr lang="uk-UA" smtClean="0"/>
              <a:t>13.08.2020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06AFB3AE-EAC0-42A2-9AFA-45C8413F53CE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0942217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  <p:sldLayoutId id="2147483695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22300" y="1300785"/>
            <a:ext cx="9818688" cy="2509213"/>
          </a:xfrm>
        </p:spPr>
        <p:txBody>
          <a:bodyPr>
            <a:normAutofit/>
          </a:bodyPr>
          <a:lstStyle/>
          <a:p>
            <a:r>
              <a:rPr lang="uk-UA" sz="5400" b="1" dirty="0" smtClean="0"/>
              <a:t>Методи контролю та моніторингу довкілля</a:t>
            </a:r>
            <a:endParaRPr lang="uk-UA" sz="80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6555769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62000" y="259140"/>
            <a:ext cx="10083800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580">
              <a:spcAft>
                <a:spcPts val="0"/>
              </a:spcAft>
            </a:pPr>
            <a:r>
              <a:rPr lang="uk-UA" sz="3200" b="1" u="sng" dirty="0">
                <a:latin typeface="Times New Roman" panose="02020603050405020304" pitchFamily="18" charset="0"/>
                <a:ea typeface="Times New Roman" panose="02020603050405020304" pitchFamily="18" charset="0"/>
              </a:rPr>
              <a:t>Мета навчальної дисципліни:</a:t>
            </a:r>
            <a:endParaRPr lang="uk-UA" sz="3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uk-UA" sz="3200" dirty="0">
                <a:latin typeface="Times New Roman" panose="02020603050405020304" pitchFamily="18" charset="0"/>
              </a:rPr>
              <a:t>полягає у формуванні у студентів системи знань та навичок про характеристики об’єктів природного середовища та пов’язаних з ними особливостей методології і практики їх аналізу в єдиному комплексі навчального матеріалу.</a:t>
            </a:r>
            <a:endParaRPr lang="uk-UA" sz="3200" dirty="0">
              <a:latin typeface="Arial Unicode MS"/>
            </a:endParaRPr>
          </a:p>
          <a:p>
            <a:pPr indent="457200" algn="just">
              <a:spcAft>
                <a:spcPts val="0"/>
              </a:spcAft>
            </a:pPr>
            <a:r>
              <a:rPr lang="uk-UA" sz="3200" dirty="0">
                <a:latin typeface="Times New Roman" panose="02020603050405020304" pitchFamily="18" charset="0"/>
              </a:rPr>
              <a:t>Курс «Методи контролю та моніторинг довкілля» має дуже велике значення у підготовці фахівця-хіміка, здатного успішно здійснювати задачі охорони навколишнього середовища. Метою курсу є оволодіння сучасними методами хімічного та фізичного аналізу для оцінки параметрів навколишнього середовища. </a:t>
            </a:r>
            <a:endParaRPr lang="uk-UA" sz="3200" dirty="0">
              <a:latin typeface="Arial Unicode MS"/>
            </a:endParaRPr>
          </a:p>
        </p:txBody>
      </p:sp>
    </p:spTree>
    <p:extLst>
      <p:ext uri="{BB962C8B-B14F-4D97-AF65-F5344CB8AC3E}">
        <p14:creationId xmlns:p14="http://schemas.microsoft.com/office/powerpoint/2010/main" val="19286483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31800" y="0"/>
            <a:ext cx="993140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800" b="1" dirty="0"/>
              <a:t> </a:t>
            </a:r>
            <a:r>
              <a:rPr lang="uk-UA" sz="2800" b="1" u="sng" dirty="0" smtClean="0"/>
              <a:t>Основні </a:t>
            </a:r>
            <a:r>
              <a:rPr lang="uk-UA" sz="2800" b="1" u="sng" dirty="0"/>
              <a:t>завдання курсу:</a:t>
            </a:r>
            <a:endParaRPr lang="uk-UA" sz="2800" dirty="0"/>
          </a:p>
          <a:p>
            <a:r>
              <a:rPr lang="uk-UA" sz="2800" b="1" dirty="0"/>
              <a:t> </a:t>
            </a:r>
            <a:endParaRPr lang="uk-UA" sz="2800" dirty="0"/>
          </a:p>
          <a:p>
            <a:r>
              <a:rPr lang="uk-UA" sz="2800" b="1" i="1" dirty="0"/>
              <a:t>Теоретичні:</a:t>
            </a:r>
            <a:endParaRPr lang="uk-UA" sz="2800" dirty="0"/>
          </a:p>
          <a:p>
            <a:r>
              <a:rPr lang="uk-UA" sz="2400" dirty="0"/>
              <a:t>- дати знання про особливості об’єктів навколишнього середовища та їх аналіз</a:t>
            </a:r>
          </a:p>
          <a:p>
            <a:r>
              <a:rPr lang="uk-UA" sz="2400" dirty="0"/>
              <a:t>- сформувати у студентів уявлення про хімічне єдність навколишнього середовища;</a:t>
            </a:r>
          </a:p>
          <a:p>
            <a:r>
              <a:rPr lang="uk-UA" sz="2400" dirty="0"/>
              <a:t>- дати знання про основні інструментальні методи аналізу об’єктів навколишнього середовища;</a:t>
            </a:r>
          </a:p>
          <a:p>
            <a:r>
              <a:rPr lang="uk-UA" sz="2400" dirty="0"/>
              <a:t>- дати порівняльну характеристику можливостей та недоліків різних методів; ознайомити з основними методами відбору, зберігання проб, їх консервування, концентрування та ідентифікації;</a:t>
            </a:r>
          </a:p>
          <a:p>
            <a:r>
              <a:rPr lang="uk-UA" sz="2400" dirty="0"/>
              <a:t>- сформувати поняття про моніторинг довкілля як галузь екологічної науки;</a:t>
            </a:r>
          </a:p>
          <a:p>
            <a:r>
              <a:rPr lang="uk-UA" sz="2400" dirty="0"/>
              <a:t>- дати уявлення про природні та техногенні потоки речовин і </a:t>
            </a:r>
            <a:r>
              <a:rPr lang="uk-UA" sz="2400" dirty="0" err="1"/>
              <a:t>хемодинаміку</a:t>
            </a:r>
            <a:r>
              <a:rPr lang="uk-UA" sz="2400" dirty="0"/>
              <a:t> компонентів навколишнього середовища</a:t>
            </a:r>
            <a:r>
              <a:rPr lang="uk-UA" sz="2400" dirty="0" smtClean="0"/>
              <a:t>.</a:t>
            </a:r>
            <a:endParaRPr lang="uk-UA" sz="2800" dirty="0"/>
          </a:p>
        </p:txBody>
      </p:sp>
    </p:spTree>
    <p:extLst>
      <p:ext uri="{BB962C8B-B14F-4D97-AF65-F5344CB8AC3E}">
        <p14:creationId xmlns:p14="http://schemas.microsoft.com/office/powerpoint/2010/main" val="6501677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469900" y="413435"/>
            <a:ext cx="11201400" cy="57554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800" b="1" i="1" dirty="0" smtClean="0"/>
              <a:t>Практичні:</a:t>
            </a:r>
          </a:p>
          <a:p>
            <a:r>
              <a:rPr lang="uk-UA" sz="2000" dirty="0" smtClean="0"/>
              <a:t>-сформувати </a:t>
            </a:r>
            <a:r>
              <a:rPr lang="uk-UA" sz="2000" dirty="0"/>
              <a:t>у студентів практичні вміння оцінювати достовірність отриманих результатів аналізу.</a:t>
            </a:r>
          </a:p>
          <a:p>
            <a:pPr lvl="0"/>
            <a:r>
              <a:rPr lang="uk-UA" sz="2000" dirty="0" smtClean="0"/>
              <a:t>-вивчити </a:t>
            </a:r>
            <a:r>
              <a:rPr lang="uk-UA" sz="2000" dirty="0"/>
              <a:t>вплив нових матеріалів на природне середовище та можливості їх утилізації.</a:t>
            </a:r>
          </a:p>
          <a:p>
            <a:pPr lvl="0"/>
            <a:r>
              <a:rPr lang="uk-UA" sz="2000" dirty="0" smtClean="0"/>
              <a:t>-сформувати </a:t>
            </a:r>
            <a:r>
              <a:rPr lang="uk-UA" sz="2000" dirty="0"/>
              <a:t>поняття про взаємозв’язки природних фізико-хімічних процесів літосфери, гідросфери та атмосфери;</a:t>
            </a:r>
          </a:p>
          <a:p>
            <a:pPr lvl="0"/>
            <a:r>
              <a:rPr lang="uk-UA" sz="2000" dirty="0" smtClean="0"/>
              <a:t>-сформувати </a:t>
            </a:r>
            <a:r>
              <a:rPr lang="uk-UA" sz="2000" dirty="0"/>
              <a:t>поняття про основні геохімічні цикли біогенних елементах в біосфері та вплив на них техногенезу; </a:t>
            </a:r>
          </a:p>
          <a:p>
            <a:pPr lvl="0"/>
            <a:r>
              <a:rPr lang="uk-UA" sz="2000" dirty="0" smtClean="0"/>
              <a:t>-сформувати </a:t>
            </a:r>
            <a:r>
              <a:rPr lang="uk-UA" sz="2000" dirty="0"/>
              <a:t>поняття про методи раціонального використання атмосферного повітря, ґрунту та природних вод;</a:t>
            </a:r>
          </a:p>
          <a:p>
            <a:pPr lvl="0"/>
            <a:r>
              <a:rPr lang="uk-UA" sz="2000" dirty="0" smtClean="0"/>
              <a:t>-сформувати </a:t>
            </a:r>
            <a:r>
              <a:rPr lang="uk-UA" sz="2000" dirty="0"/>
              <a:t>поняття про методи охорони навколишнього середовища</a:t>
            </a:r>
          </a:p>
          <a:p>
            <a:pPr lvl="0"/>
            <a:r>
              <a:rPr lang="uk-UA" sz="2000" dirty="0"/>
              <a:t>оволодіти теоретичними основами курсу.</a:t>
            </a:r>
          </a:p>
          <a:p>
            <a:pPr lvl="0"/>
            <a:r>
              <a:rPr lang="uk-UA" sz="2000" dirty="0" smtClean="0"/>
              <a:t>-визначити </a:t>
            </a:r>
            <a:r>
              <a:rPr lang="uk-UA" sz="2000" dirty="0"/>
              <a:t>природне розповсюдження хімічних речовин та їх взаємний вплив.</a:t>
            </a:r>
          </a:p>
          <a:p>
            <a:pPr lvl="0"/>
            <a:r>
              <a:rPr lang="uk-UA" sz="2000" dirty="0" smtClean="0"/>
              <a:t>-визначати </a:t>
            </a:r>
            <a:r>
              <a:rPr lang="uk-UA" sz="2000" dirty="0"/>
              <a:t>ступінь екологічної небезпеки промислових виробництв; </a:t>
            </a:r>
            <a:endParaRPr lang="uk-UA" sz="2000" dirty="0" smtClean="0"/>
          </a:p>
          <a:p>
            <a:pPr lvl="0"/>
            <a:r>
              <a:rPr lang="uk-UA" sz="2000" dirty="0" smtClean="0"/>
              <a:t>-сформувати </a:t>
            </a:r>
            <a:r>
              <a:rPr lang="uk-UA" sz="2000" dirty="0"/>
              <a:t>вміння та навички аналізу, відбору, консервування, зберігання, підготовки до аналізу проб об’єктів довкілля</a:t>
            </a:r>
          </a:p>
          <a:p>
            <a:endParaRPr lang="uk-UA" sz="2000" dirty="0"/>
          </a:p>
        </p:txBody>
      </p:sp>
    </p:spTree>
    <p:extLst>
      <p:ext uri="{BB962C8B-B14F-4D97-AF65-F5344CB8AC3E}">
        <p14:creationId xmlns:p14="http://schemas.microsoft.com/office/powerpoint/2010/main" val="34805161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79400" y="79622"/>
            <a:ext cx="11582400" cy="64325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2800" b="1" dirty="0" smtClean="0"/>
              <a:t>Зміст курсу</a:t>
            </a:r>
          </a:p>
          <a:p>
            <a:pPr indent="457200"/>
            <a:r>
              <a:rPr lang="uk-UA" sz="2400" b="1" dirty="0"/>
              <a:t>Моніторинг довкілля як галузь екологічної науки.</a:t>
            </a:r>
            <a:endParaRPr lang="uk-UA" sz="2400" dirty="0"/>
          </a:p>
          <a:p>
            <a:pPr indent="457200"/>
            <a:r>
              <a:rPr lang="uk-UA" sz="2400" b="1" dirty="0"/>
              <a:t>Особливості аналізу об’єктів довкілля; загальна схема аналізу</a:t>
            </a:r>
            <a:endParaRPr lang="uk-UA" sz="2400" dirty="0"/>
          </a:p>
          <a:p>
            <a:pPr indent="457200"/>
            <a:r>
              <a:rPr lang="uk-UA" sz="2400" b="1" dirty="0"/>
              <a:t>Порівняльна характеристика різних методів аналізу та їх загальна характеристика</a:t>
            </a:r>
            <a:endParaRPr lang="uk-UA" sz="2400" dirty="0"/>
          </a:p>
          <a:p>
            <a:pPr indent="457200"/>
            <a:r>
              <a:rPr lang="uk-UA" sz="2400" u="sng" dirty="0"/>
              <a:t>Якісний та кількісний аналіз</a:t>
            </a:r>
            <a:endParaRPr lang="uk-UA" sz="2400" dirty="0"/>
          </a:p>
          <a:p>
            <a:pPr indent="457200"/>
            <a:r>
              <a:rPr lang="uk-UA" sz="2400" u="sng" dirty="0"/>
              <a:t>Кількісний аналіз</a:t>
            </a:r>
            <a:r>
              <a:rPr lang="uk-UA" sz="2400" dirty="0"/>
              <a:t>. Загальна та порівняльна характеристика методів аналізу. Фізико-хімічні, фізичні та хімічні методи кількісного аналізу. </a:t>
            </a:r>
          </a:p>
          <a:p>
            <a:pPr indent="457200"/>
            <a:r>
              <a:rPr lang="uk-UA" sz="2400" u="sng" dirty="0"/>
              <a:t>Хімічні методи аналізу</a:t>
            </a:r>
            <a:r>
              <a:rPr lang="uk-UA" sz="2400" dirty="0"/>
              <a:t>. </a:t>
            </a:r>
          </a:p>
          <a:p>
            <a:pPr indent="457200"/>
            <a:r>
              <a:rPr lang="uk-UA" sz="2400" u="sng" dirty="0"/>
              <a:t>Фізико-хімічні методи аналізу</a:t>
            </a:r>
            <a:endParaRPr lang="uk-UA" sz="2400" dirty="0"/>
          </a:p>
          <a:p>
            <a:pPr indent="457200"/>
            <a:r>
              <a:rPr lang="uk-UA" sz="2400" u="sng" dirty="0"/>
              <a:t>Електрохімічні методи аналізу</a:t>
            </a:r>
            <a:r>
              <a:rPr lang="uk-UA" sz="2400" dirty="0"/>
              <a:t>. </a:t>
            </a:r>
          </a:p>
          <a:p>
            <a:pPr indent="457200"/>
            <a:r>
              <a:rPr lang="uk-UA" sz="2400" u="sng" dirty="0"/>
              <a:t>Фізичні методи аналізу</a:t>
            </a:r>
            <a:endParaRPr lang="uk-UA" sz="2400" dirty="0"/>
          </a:p>
          <a:p>
            <a:pPr indent="457200"/>
            <a:r>
              <a:rPr lang="uk-UA" sz="2400" u="sng" dirty="0"/>
              <a:t>Спектроскопічні методи аналізу</a:t>
            </a:r>
            <a:r>
              <a:rPr lang="uk-UA" sz="2400" dirty="0"/>
              <a:t>. </a:t>
            </a:r>
          </a:p>
          <a:p>
            <a:pPr indent="457200"/>
            <a:r>
              <a:rPr lang="uk-UA" sz="2400" u="sng" dirty="0"/>
              <a:t>Основні типи хімічних сенсорів та їх характеристики</a:t>
            </a:r>
            <a:r>
              <a:rPr lang="uk-UA" sz="2400" dirty="0"/>
              <a:t>. </a:t>
            </a:r>
          </a:p>
          <a:p>
            <a:pPr indent="457200"/>
            <a:r>
              <a:rPr lang="uk-UA" sz="2400" b="1" dirty="0"/>
              <a:t>Методи контролю та моніторинг природних вод</a:t>
            </a:r>
            <a:endParaRPr lang="uk-UA" sz="2400" dirty="0"/>
          </a:p>
          <a:p>
            <a:pPr indent="457200"/>
            <a:r>
              <a:rPr lang="uk-UA" sz="2400" b="1" dirty="0"/>
              <a:t>Методи контролю та моніторинг атмосферного повітря</a:t>
            </a:r>
            <a:endParaRPr lang="uk-UA" sz="2400" dirty="0"/>
          </a:p>
          <a:p>
            <a:pPr indent="457200"/>
            <a:r>
              <a:rPr lang="uk-UA" sz="2400" b="1" dirty="0"/>
              <a:t>Методи контролю та моніторинг ґрунтів та донних мулів</a:t>
            </a:r>
            <a:endParaRPr lang="uk-UA" sz="2400" dirty="0"/>
          </a:p>
        </p:txBody>
      </p:sp>
    </p:spTree>
    <p:extLst>
      <p:ext uri="{BB962C8B-B14F-4D97-AF65-F5344CB8AC3E}">
        <p14:creationId xmlns:p14="http://schemas.microsoft.com/office/powerpoint/2010/main" val="14730210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0" y="213648"/>
            <a:ext cx="1197610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/>
            <a:r>
              <a:rPr lang="uk-UA" sz="2000" dirty="0"/>
              <a:t>Контроль за станом природного середовища є однією з найважливіших ланок у розв’язанні багатьох екологічних проблем, зокрема охорони водного басейну, повітря, ґрунтів. Основним джерелом інформації про стан об’єктів природного середовища є аналіз, тому особливого значення набуває правильність визначення великої кількості хімічних інгредієнтів, наявних у цих об’єктах. </a:t>
            </a:r>
            <a:endParaRPr lang="uk-UA" sz="2000" dirty="0" smtClean="0"/>
          </a:p>
          <a:p>
            <a:pPr indent="457200" algn="just"/>
            <a:r>
              <a:rPr lang="uk-UA" sz="2000" dirty="0" smtClean="0"/>
              <a:t>Багатокомпонентний </a:t>
            </a:r>
            <a:r>
              <a:rPr lang="uk-UA" sz="2000" dirty="0"/>
              <a:t>хімічний склад природних екосистем потребує ретельного вибору найбільш ефективних методів аналізу та високої майстерності виконання аналітичних досліджень. Їх результати є базою для створення банку даних, без яких неможливе наукове обґрунтоване здійснення технічних чи біологічних заходів, спрямованих на збереження або відтворення нормального екологічного стану. </a:t>
            </a:r>
            <a:endParaRPr lang="uk-UA" sz="2000" dirty="0" smtClean="0"/>
          </a:p>
          <a:p>
            <a:pPr indent="457200" algn="just"/>
            <a:r>
              <a:rPr lang="uk-UA" sz="2000" dirty="0" smtClean="0"/>
              <a:t>Для </a:t>
            </a:r>
            <a:r>
              <a:rPr lang="uk-UA" sz="2000" dirty="0"/>
              <a:t>забезпечення належної якості екологічного контролю (моніторингу) необхідна спеціальна підготовка кадрів еколого-аналітичного профілю, які мають володіти не тільки глибокими знаннями з аналітичної хімії, а й мати також уявлення про особливості складу об’єктів природного середовища. Належна підготовка таких кадрів у вищих навчальних закладах може бути здійснена шляхом викладення в єдиному комплексі основних характеристик хімічного складу найважливіших з екологічної точки зору природних об’єктів – ґрунтів, вод, повітря, і найбільш поширених методів аналізу цих об’єктів з урахуванням особливостей їхнього хімічного складу.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6254498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0500" y="419101"/>
            <a:ext cx="7823200" cy="4659312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330200" y="5575300"/>
            <a:ext cx="95631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4400" dirty="0" smtClean="0"/>
              <a:t>Чекаємо Вас на нашому курсі!</a:t>
            </a:r>
            <a:endParaRPr lang="uk-UA" sz="4400" dirty="0"/>
          </a:p>
        </p:txBody>
      </p:sp>
    </p:spTree>
    <p:extLst>
      <p:ext uri="{BB962C8B-B14F-4D97-AF65-F5344CB8AC3E}">
        <p14:creationId xmlns:p14="http://schemas.microsoft.com/office/powerpoint/2010/main" val="22424684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Капля">
  <a:themeElements>
    <a:clrScheme name="Капля">
      <a:dk1>
        <a:sysClr val="windowText" lastClr="000000"/>
      </a:dk1>
      <a:lt1>
        <a:sysClr val="window" lastClr="FFFFFF"/>
      </a:lt1>
      <a:dk2>
        <a:srgbClr val="1C647B"/>
      </a:dk2>
      <a:lt2>
        <a:srgbClr val="98B7D3"/>
      </a:lt2>
      <a:accent1>
        <a:srgbClr val="274FA4"/>
      </a:accent1>
      <a:accent2>
        <a:srgbClr val="48A8D0"/>
      </a:accent2>
      <a:accent3>
        <a:srgbClr val="53B18F"/>
      </a:accent3>
      <a:accent4>
        <a:srgbClr val="D78D38"/>
      </a:accent4>
      <a:accent5>
        <a:srgbClr val="BA3F51"/>
      </a:accent5>
      <a:accent6>
        <a:srgbClr val="AE52D9"/>
      </a:accent6>
      <a:hlink>
        <a:srgbClr val="2AA2DA"/>
      </a:hlink>
      <a:folHlink>
        <a:srgbClr val="76A3B8"/>
      </a:folHlink>
    </a:clrScheme>
    <a:fontScheme name="Капля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Капля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92000"/>
                <a:satMod val="180000"/>
                <a:lumMod val="114000"/>
              </a:schemeClr>
            </a:gs>
            <a:gs pos="100000">
              <a:schemeClr val="phClr">
                <a:shade val="92000"/>
                <a:satMod val="170000"/>
                <a:lumMod val="96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DEB094D4-7FD8-4F86-93D5-B0F1341EF58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TM04033925[[fn=Капля]]</Template>
  <TotalTime>685</TotalTime>
  <Words>491</Words>
  <Application>Microsoft Office PowerPoint</Application>
  <PresentationFormat>Широкоэкранный</PresentationFormat>
  <Paragraphs>43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2" baseType="lpstr">
      <vt:lpstr>Arial</vt:lpstr>
      <vt:lpstr>Arial Unicode MS</vt:lpstr>
      <vt:lpstr>Times New Roman</vt:lpstr>
      <vt:lpstr>Tw Cen MT</vt:lpstr>
      <vt:lpstr>Капля</vt:lpstr>
      <vt:lpstr>Методи контролю та моніторингу довкілля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Пользователь Windows</cp:lastModifiedBy>
  <cp:revision>30</cp:revision>
  <dcterms:created xsi:type="dcterms:W3CDTF">2020-08-12T13:34:10Z</dcterms:created>
  <dcterms:modified xsi:type="dcterms:W3CDTF">2020-08-13T14:04:06Z</dcterms:modified>
</cp:coreProperties>
</file>