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64" r:id="rId4"/>
    <p:sldId id="257" r:id="rId5"/>
    <p:sldId id="258" r:id="rId6"/>
    <p:sldId id="265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1300785"/>
            <a:ext cx="9818688" cy="2509213"/>
          </a:xfrm>
        </p:spPr>
        <p:txBody>
          <a:bodyPr>
            <a:normAutofit/>
          </a:bodyPr>
          <a:lstStyle/>
          <a:p>
            <a:r>
              <a:rPr lang="uk-UA" sz="5400" b="1" dirty="0" smtClean="0"/>
              <a:t>Методи контролю та моніторингу довкілля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259140"/>
            <a:ext cx="10083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uk-UA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Мета навчальної дисципліни: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</a:rPr>
              <a:t>полягає у формуванні у студентів системи знань та навичок про характеристики об’єктів природного середовища та пов’язаних з ними особливостей методології і практики їх аналізу в єдиному комплексі навчального матеріалу.</a:t>
            </a:r>
            <a:endParaRPr lang="uk-UA" sz="3200" dirty="0">
              <a:latin typeface="Arial Unicode MS"/>
            </a:endParaRPr>
          </a:p>
          <a:p>
            <a:pPr indent="457200"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</a:rPr>
              <a:t>Курс «Методи контролю та моніторинг довкілля» має дуже велике значення у підготовці фахівця-хіміка, здатного успішно здійснювати задачі охорони навколишнього середовища. Метою курсу є оволодіння сучасними методами хімічного та фізичного аналізу для оцінки параметрів навколишнього середовища. </a:t>
            </a:r>
            <a:endParaRPr lang="uk-UA" sz="3200" dirty="0">
              <a:latin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2864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0"/>
            <a:ext cx="9931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 </a:t>
            </a:r>
            <a:r>
              <a:rPr lang="uk-UA" sz="2800" b="1" u="sng" dirty="0" smtClean="0"/>
              <a:t>Основні </a:t>
            </a:r>
            <a:r>
              <a:rPr lang="uk-UA" sz="2800" b="1" u="sng" dirty="0"/>
              <a:t>завдання курсу:</a:t>
            </a:r>
            <a:endParaRPr lang="uk-UA" sz="2800" dirty="0"/>
          </a:p>
          <a:p>
            <a:r>
              <a:rPr lang="uk-UA" sz="2800" b="1" dirty="0"/>
              <a:t> </a:t>
            </a:r>
            <a:endParaRPr lang="uk-UA" sz="2800" dirty="0"/>
          </a:p>
          <a:p>
            <a:r>
              <a:rPr lang="uk-UA" sz="2800" b="1" i="1" dirty="0"/>
              <a:t>Теоретичні:</a:t>
            </a:r>
            <a:endParaRPr lang="uk-UA" sz="2800" dirty="0"/>
          </a:p>
          <a:p>
            <a:r>
              <a:rPr lang="uk-UA" sz="2400" dirty="0"/>
              <a:t>- дати знання про особливості об’єктів навколишнього середовища та їх аналіз</a:t>
            </a:r>
          </a:p>
          <a:p>
            <a:r>
              <a:rPr lang="uk-UA" sz="2400" dirty="0"/>
              <a:t>- сформувати у студентів уявлення про хімічне єдність навколишнього середовища;</a:t>
            </a:r>
          </a:p>
          <a:p>
            <a:r>
              <a:rPr lang="uk-UA" sz="2400" dirty="0"/>
              <a:t>- дати знання про основні інструментальні методи аналізу об’єктів навколишнього середовища;</a:t>
            </a:r>
          </a:p>
          <a:p>
            <a:r>
              <a:rPr lang="uk-UA" sz="2400" dirty="0"/>
              <a:t>- дати порівняльну характеристику можливостей та недоліків різних методів; ознайомити з основними методами відбору, зберігання проб, їх консервування, концентрування та ідентифікації;</a:t>
            </a:r>
          </a:p>
          <a:p>
            <a:r>
              <a:rPr lang="uk-UA" sz="2400" dirty="0"/>
              <a:t>- сформувати поняття про моніторинг довкілля як галузь екологічної науки;</a:t>
            </a:r>
          </a:p>
          <a:p>
            <a:r>
              <a:rPr lang="uk-UA" sz="2400" dirty="0"/>
              <a:t>- дати уявлення про природні та техногенні потоки речовин і </a:t>
            </a:r>
            <a:r>
              <a:rPr lang="uk-UA" sz="2400" dirty="0" err="1"/>
              <a:t>хемодинаміку</a:t>
            </a:r>
            <a:r>
              <a:rPr lang="uk-UA" sz="2400" dirty="0"/>
              <a:t> компонентів навколишнього середовища</a:t>
            </a:r>
            <a:r>
              <a:rPr lang="uk-UA" sz="2400" dirty="0" smtClean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65016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9900" y="413435"/>
            <a:ext cx="112014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/>
              <a:t>Практичні:</a:t>
            </a:r>
          </a:p>
          <a:p>
            <a:r>
              <a:rPr lang="uk-UA" sz="2000" dirty="0" smtClean="0"/>
              <a:t>-сформувати </a:t>
            </a:r>
            <a:r>
              <a:rPr lang="uk-UA" sz="2000" dirty="0"/>
              <a:t>у студентів практичні вміння оцінювати достовірність отриманих результатів аналізу.</a:t>
            </a:r>
          </a:p>
          <a:p>
            <a:pPr lvl="0"/>
            <a:r>
              <a:rPr lang="uk-UA" sz="2000" dirty="0" smtClean="0"/>
              <a:t>-вивчити </a:t>
            </a:r>
            <a:r>
              <a:rPr lang="uk-UA" sz="2000" dirty="0"/>
              <a:t>вплив нових матеріалів на природне середовище та можливості їх утилізації.</a:t>
            </a:r>
          </a:p>
          <a:p>
            <a:pPr lvl="0"/>
            <a:r>
              <a:rPr lang="uk-UA" sz="2000" dirty="0" smtClean="0"/>
              <a:t>-сформувати </a:t>
            </a:r>
            <a:r>
              <a:rPr lang="uk-UA" sz="2000" dirty="0"/>
              <a:t>поняття про взаємозв’язки природних фізико-хімічних процесів літосфери, гідросфери та атмосфери;</a:t>
            </a:r>
          </a:p>
          <a:p>
            <a:pPr lvl="0"/>
            <a:r>
              <a:rPr lang="uk-UA" sz="2000" dirty="0" smtClean="0"/>
              <a:t>-сформувати </a:t>
            </a:r>
            <a:r>
              <a:rPr lang="uk-UA" sz="2000" dirty="0"/>
              <a:t>поняття про основні геохімічні цикли біогенних елементах в біосфері та вплив на них техногенезу; </a:t>
            </a:r>
          </a:p>
          <a:p>
            <a:pPr lvl="0"/>
            <a:r>
              <a:rPr lang="uk-UA" sz="2000" dirty="0" smtClean="0"/>
              <a:t>-сформувати </a:t>
            </a:r>
            <a:r>
              <a:rPr lang="uk-UA" sz="2000" dirty="0"/>
              <a:t>поняття про методи раціонального використання атмосферного повітря, ґрунту та природних вод;</a:t>
            </a:r>
          </a:p>
          <a:p>
            <a:pPr lvl="0"/>
            <a:r>
              <a:rPr lang="uk-UA" sz="2000" dirty="0" smtClean="0"/>
              <a:t>-сформувати </a:t>
            </a:r>
            <a:r>
              <a:rPr lang="uk-UA" sz="2000" dirty="0"/>
              <a:t>поняття про методи охорони навколишнього середовища</a:t>
            </a:r>
          </a:p>
          <a:p>
            <a:pPr lvl="0"/>
            <a:r>
              <a:rPr lang="uk-UA" sz="2000" dirty="0"/>
              <a:t>оволодіти теоретичними основами курсу.</a:t>
            </a:r>
          </a:p>
          <a:p>
            <a:pPr lvl="0"/>
            <a:r>
              <a:rPr lang="uk-UA" sz="2000" dirty="0" smtClean="0"/>
              <a:t>-визначити </a:t>
            </a:r>
            <a:r>
              <a:rPr lang="uk-UA" sz="2000" dirty="0"/>
              <a:t>природне розповсюдження хімічних речовин та їх взаємний вплив.</a:t>
            </a:r>
          </a:p>
          <a:p>
            <a:pPr lvl="0"/>
            <a:r>
              <a:rPr lang="uk-UA" sz="2000" dirty="0" smtClean="0"/>
              <a:t>-визначати </a:t>
            </a:r>
            <a:r>
              <a:rPr lang="uk-UA" sz="2000" dirty="0"/>
              <a:t>ступінь екологічної небезпеки промислових виробництв; </a:t>
            </a:r>
            <a:endParaRPr lang="uk-UA" sz="2000" dirty="0" smtClean="0"/>
          </a:p>
          <a:p>
            <a:pPr lvl="0"/>
            <a:r>
              <a:rPr lang="uk-UA" sz="2000" dirty="0" smtClean="0"/>
              <a:t>-сформувати </a:t>
            </a:r>
            <a:r>
              <a:rPr lang="uk-UA" sz="2000" dirty="0"/>
              <a:t>вміння та навички аналізу, відбору, консервування, зберігання, підготовки до аналізу проб об’єктів довкілля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00" y="79622"/>
            <a:ext cx="115824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Зміст курсу</a:t>
            </a:r>
          </a:p>
          <a:p>
            <a:pPr indent="457200"/>
            <a:r>
              <a:rPr lang="uk-UA" sz="2400" b="1" dirty="0"/>
              <a:t>Моніторинг довкілля як галузь екологічної науки.</a:t>
            </a:r>
            <a:endParaRPr lang="uk-UA" sz="2400" dirty="0"/>
          </a:p>
          <a:p>
            <a:pPr indent="457200"/>
            <a:r>
              <a:rPr lang="uk-UA" sz="2400" b="1" dirty="0"/>
              <a:t>Особливості аналізу об’єктів довкілля; загальна схема аналізу</a:t>
            </a:r>
            <a:endParaRPr lang="uk-UA" sz="2400" dirty="0"/>
          </a:p>
          <a:p>
            <a:pPr indent="457200"/>
            <a:r>
              <a:rPr lang="uk-UA" sz="2400" b="1" dirty="0"/>
              <a:t>Порівняльна характеристика різних методів аналізу та їх загальна характеристика</a:t>
            </a:r>
            <a:endParaRPr lang="uk-UA" sz="2400" dirty="0"/>
          </a:p>
          <a:p>
            <a:pPr indent="457200"/>
            <a:r>
              <a:rPr lang="uk-UA" sz="2400" u="sng" dirty="0"/>
              <a:t>Якісний та кількісний аналіз</a:t>
            </a:r>
            <a:endParaRPr lang="uk-UA" sz="2400" dirty="0"/>
          </a:p>
          <a:p>
            <a:pPr indent="457200"/>
            <a:r>
              <a:rPr lang="uk-UA" sz="2400" u="sng" dirty="0"/>
              <a:t>Кількісний аналіз</a:t>
            </a:r>
            <a:r>
              <a:rPr lang="uk-UA" sz="2400" dirty="0"/>
              <a:t>. Загальна та порівняльна характеристика методів аналізу. Фізико-хімічні, фізичні та хімічні методи кількісного аналізу. </a:t>
            </a:r>
          </a:p>
          <a:p>
            <a:pPr indent="457200"/>
            <a:r>
              <a:rPr lang="uk-UA" sz="2400" u="sng" dirty="0"/>
              <a:t>Хімічні методи аналізу</a:t>
            </a:r>
            <a:r>
              <a:rPr lang="uk-UA" sz="2400" dirty="0"/>
              <a:t>. </a:t>
            </a:r>
          </a:p>
          <a:p>
            <a:pPr indent="457200"/>
            <a:r>
              <a:rPr lang="uk-UA" sz="2400" u="sng" dirty="0"/>
              <a:t>Фізико-хімічні методи аналізу</a:t>
            </a:r>
            <a:endParaRPr lang="uk-UA" sz="2400" dirty="0"/>
          </a:p>
          <a:p>
            <a:pPr indent="457200"/>
            <a:r>
              <a:rPr lang="uk-UA" sz="2400" u="sng" dirty="0"/>
              <a:t>Електрохімічні методи аналізу</a:t>
            </a:r>
            <a:r>
              <a:rPr lang="uk-UA" sz="2400" dirty="0"/>
              <a:t>. </a:t>
            </a:r>
          </a:p>
          <a:p>
            <a:pPr indent="457200"/>
            <a:r>
              <a:rPr lang="uk-UA" sz="2400" u="sng" dirty="0"/>
              <a:t>Фізичні методи аналізу</a:t>
            </a:r>
            <a:endParaRPr lang="uk-UA" sz="2400" dirty="0"/>
          </a:p>
          <a:p>
            <a:pPr indent="457200"/>
            <a:r>
              <a:rPr lang="uk-UA" sz="2400" u="sng" dirty="0"/>
              <a:t>Спектроскопічні методи аналізу</a:t>
            </a:r>
            <a:r>
              <a:rPr lang="uk-UA" sz="2400" dirty="0"/>
              <a:t>. </a:t>
            </a:r>
          </a:p>
          <a:p>
            <a:pPr indent="457200"/>
            <a:r>
              <a:rPr lang="uk-UA" sz="2400" u="sng" dirty="0"/>
              <a:t>Основні типи хімічних сенсорів та їх характеристики</a:t>
            </a:r>
            <a:r>
              <a:rPr lang="uk-UA" sz="2400" dirty="0"/>
              <a:t>. </a:t>
            </a:r>
          </a:p>
          <a:p>
            <a:pPr indent="457200"/>
            <a:r>
              <a:rPr lang="uk-UA" sz="2400" b="1" dirty="0"/>
              <a:t>Методи контролю та моніторинг природних вод</a:t>
            </a:r>
            <a:endParaRPr lang="uk-UA" sz="2400" dirty="0"/>
          </a:p>
          <a:p>
            <a:pPr indent="457200"/>
            <a:r>
              <a:rPr lang="uk-UA" sz="2400" b="1" dirty="0"/>
              <a:t>Методи контролю та моніторинг атмосферного повітря</a:t>
            </a:r>
            <a:endParaRPr lang="uk-UA" sz="2400" dirty="0"/>
          </a:p>
          <a:p>
            <a:pPr indent="457200"/>
            <a:r>
              <a:rPr lang="uk-UA" sz="2400" b="1" dirty="0"/>
              <a:t>Методи контролю та моніторинг ґрунтів та донних мулів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13648"/>
            <a:ext cx="11976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/>
              <a:t>Контроль за станом природного середовища є однією з найважливіших ланок у розв’язанні багатьох екологічних проблем, зокрема охорони водного басейну, повітря, ґрунтів. Основним джерелом інформації про стан об’єктів природного середовища є аналіз, тому особливого значення набуває правильність визначення великої кількості хімічних інгредієнтів, наявних у цих об’єктах. </a:t>
            </a:r>
            <a:endParaRPr lang="uk-UA" sz="2000" dirty="0" smtClean="0"/>
          </a:p>
          <a:p>
            <a:pPr indent="457200" algn="just"/>
            <a:r>
              <a:rPr lang="uk-UA" sz="2000" dirty="0" smtClean="0"/>
              <a:t>Багатокомпонентний </a:t>
            </a:r>
            <a:r>
              <a:rPr lang="uk-UA" sz="2000" dirty="0"/>
              <a:t>хімічний склад природних екосистем потребує ретельного вибору найбільш ефективних методів аналізу та високої майстерності виконання аналітичних досліджень. Їх результати є базою для створення банку даних, без яких неможливе наукове обґрунтоване здійснення технічних чи біологічних заходів, спрямованих на збереження або відтворення нормального екологічного стану. </a:t>
            </a:r>
            <a:endParaRPr lang="uk-UA" sz="2000" dirty="0" smtClean="0"/>
          </a:p>
          <a:p>
            <a:pPr indent="457200" algn="just"/>
            <a:r>
              <a:rPr lang="uk-UA" sz="2000" dirty="0" smtClean="0"/>
              <a:t>Для </a:t>
            </a:r>
            <a:r>
              <a:rPr lang="uk-UA" sz="2000" dirty="0"/>
              <a:t>забезпечення належної якості екологічного контролю (моніторингу) необхідна спеціальна підготовка кадрів еколого-аналітичного профілю, які мають володіти не тільки глибокими знаннями з аналітичної хімії, а й мати також уявлення про особливості складу об’єктів природного середовища. Належна підготовка таких кадрів у вищих навчальних закладах може бути здійснена шляхом викладення в єдиному комплексі основних характеристик хімічного складу найважливіших з екологічної точки зору природних об’єктів – ґрунтів, вод, повітря, і найбільш поширених методів аналізу цих об’єктів з урахуванням особливостей їхнього хімічного складу.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5449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685</TotalTime>
  <Words>491</Words>
  <Application>Microsoft Office PowerPoint</Application>
  <PresentationFormat>Широкоэкранный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Unicode MS</vt:lpstr>
      <vt:lpstr>Times New Roman</vt:lpstr>
      <vt:lpstr>Tw Cen MT</vt:lpstr>
      <vt:lpstr>Капля</vt:lpstr>
      <vt:lpstr>Методи контролю та моніторингу довкілля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2020-08-12T13:34:10Z</dcterms:created>
  <dcterms:modified xsi:type="dcterms:W3CDTF">2020-08-13T14:04:06Z</dcterms:modified>
</cp:coreProperties>
</file>